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Heebo Light" pitchFamily="2" charset="-79"/>
      <p:regular r:id="rId11"/>
    </p:embeddedFont>
    <p:embeddedFont>
      <p:font typeface="Montserrat" panose="00000500000000000000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126" y="3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4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grovescapital.com/ai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003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AI Solutions: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249329"/>
            <a:ext cx="75564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Automating Front Desk Operations for Small Businesses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295798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Groves AI Solutions transforms your front desk with smart AI systems that work 24/7.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38945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4732734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Elite Chatbot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522315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Intelligent customer service that answers questions instantly, 24/7/365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938945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425904" y="4732734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Elite Concierge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3425904" y="5223153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Smart scheduling system that eliminates booking errors and no-shows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938945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58138" y="4732734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Voice AI Receptionist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6058138" y="557748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Professional phone handling that routes calls and answers basic questions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35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Company Overview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35950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76932"/>
            <a:ext cx="2851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Capture More Leads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67350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Never miss an opportunity with 24/7 response capability.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835950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97693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Automate Scheduling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821680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Eliminate the back-and-forth of appointment setting.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835950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97693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Eliminate Missed Calls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821680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Every caller gets immediate attention, any time.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835950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97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Operate Lean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467350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Built by founders who scaled a $7B+ business in just 8 years.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5990" y="417552"/>
            <a:ext cx="3783092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015990" y="1192887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$80K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9112568" y="1881307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Annual Waste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015990" y="2208490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Typical cost of front desk operations for small businesses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015990" y="2980015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40%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9112568" y="3668435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Missed Calls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6015990" y="3995618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Potential customers lost when calls go unanswered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6015990" y="4767143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12hrs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9112568" y="5455563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Daily Coverage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6015990" y="5782747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Maximum hours traditional staff can work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6015990" y="6554272"/>
            <a:ext cx="8084820" cy="499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35%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9112568" y="7242691"/>
            <a:ext cx="1891546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Budget Drain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6015990" y="7569875"/>
            <a:ext cx="8084820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Portion of overhead spent on administrative payroll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1385" y="611743"/>
            <a:ext cx="4296013" cy="536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Our Solution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601385" y="1492329"/>
            <a:ext cx="13427631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Transform your front desk operations with our comprehensive AI ecosystem that works tirelessly 24/7/365 without breaks, sick days, or overtime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85" y="1960364"/>
            <a:ext cx="859155" cy="17025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18191" y="2132171"/>
            <a:ext cx="2189083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Elite Chatbot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1718191" y="2503646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Advanced NLP-powered AI that instantly engages website visitors with 98.7% accuracy, answering complex questions and capturing qualified leads even at 3AM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718191" y="2881432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Reduces missed opportunities by 78% while converting 42% more website visitors into leads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718191" y="3216354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Collects visitor information and integrates directly with your CRM system within seconds</a:t>
            </a:r>
            <a:endParaRPr lang="en-US" sz="13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85" y="3662958"/>
            <a:ext cx="859155" cy="197739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718191" y="3834765"/>
            <a:ext cx="2404110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Elite Concierge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1718191" y="4206240"/>
            <a:ext cx="12310824" cy="549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Intelligent scheduling system with proprietary multi-point confirmation technology that eliminates double-bookings, reduces no-shows by 85%, and syncs with Google, Outlook, and iCal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1718191" y="4858822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Sends personalized SMS and email reminders with custom timing sequences based on client behavior patterns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1718191" y="5193744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Handles complex rescheduling requests with zero staff intervention, saving 12+ admin hours weekly</a:t>
            </a:r>
            <a:endParaRPr lang="en-US" sz="13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85" y="5640348"/>
            <a:ext cx="859155" cy="197739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718191" y="5812155"/>
            <a:ext cx="3047881" cy="2684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Voice AI Receptionist</a:t>
            </a:r>
            <a:endParaRPr lang="en-US" sz="1650" dirty="0"/>
          </a:p>
        </p:txBody>
      </p:sp>
      <p:sp>
        <p:nvSpPr>
          <p:cNvPr id="16" name="Text 11"/>
          <p:cNvSpPr/>
          <p:nvPr/>
        </p:nvSpPr>
        <p:spPr>
          <a:xfrm>
            <a:off x="1718191" y="6183630"/>
            <a:ext cx="12310824" cy="5495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Human-like voice assistant with advanced natural language processing that answers calls in your brand voice, routes complex inquiries, and creates detailed customer profiles from conversations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1718191" y="6836212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Provides continuous 24/7/365 coverage, handling 92% of routine inquiries without human intervention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1718191" y="7171134"/>
            <a:ext cx="12310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Reduces administrative payroll costs by up to 62%, eliminating the need for multiple front desk staff positions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4703" y="598289"/>
            <a:ext cx="6779300" cy="4327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7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You're Paying vs What You'll Save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692348" y="1394460"/>
            <a:ext cx="7966948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Replace traditional staffing with Groves AI solutions and save over $121,000 annually - that's 83% in cost reduction across all front desk operations.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484703" y="1238726"/>
            <a:ext cx="15240" cy="754380"/>
          </a:xfrm>
          <a:prstGeom prst="rect">
            <a:avLst/>
          </a:prstGeom>
          <a:solidFill>
            <a:srgbClr val="481C9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84703" y="2148840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Our AI solutions deliver dramatic ROI compared to traditional staffing costs. See exactly how much your business could save annually: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84703" y="2526030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Fees: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84703" y="2903220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One-Time Setup Fees: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84703" y="3173135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Elite: $2,499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84703" y="3443049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Elite Concierge: $3,299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4703" y="3712964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Voice AI: $2,499 (Combine Voice AI with Elite Concierge and get $1000 off total setup!)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4703" y="3982879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Monthly Maintenance Fees (per chart)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84703" y="4360069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All pricing is a starting rate and can vary based on your business size and needs.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484703" y="4737259"/>
            <a:ext cx="8174593" cy="2516862"/>
          </a:xfrm>
          <a:prstGeom prst="roundRect">
            <a:avLst>
              <a:gd name="adj" fmla="val 231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2"/>
          <p:cNvSpPr/>
          <p:nvPr/>
        </p:nvSpPr>
        <p:spPr>
          <a:xfrm>
            <a:off x="492323" y="4744879"/>
            <a:ext cx="8159353" cy="35849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631031" y="4835485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Feature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2674620" y="4835485"/>
            <a:ext cx="175521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Traditional Cost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4714399" y="4835485"/>
            <a:ext cx="175521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Groves AI Solution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6754178" y="4835485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Annual Savings</a:t>
            </a:r>
            <a:endParaRPr lang="en-US" sz="850" dirty="0"/>
          </a:p>
        </p:txBody>
      </p:sp>
      <p:sp>
        <p:nvSpPr>
          <p:cNvPr id="20" name="Shape 17"/>
          <p:cNvSpPr/>
          <p:nvPr/>
        </p:nvSpPr>
        <p:spPr>
          <a:xfrm>
            <a:off x="492323" y="5103376"/>
            <a:ext cx="8159353" cy="5357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631031" y="5193983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Elite Chatbot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2674620" y="5193983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$42,000/year
(Part-time rep)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4714399" y="5193983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$7,188/year
($599/mo)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6754178" y="5193983"/>
            <a:ext cx="175902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$34,812
(83% savings)</a:t>
            </a:r>
            <a:endParaRPr lang="en-US" sz="850" dirty="0"/>
          </a:p>
        </p:txBody>
      </p:sp>
      <p:sp>
        <p:nvSpPr>
          <p:cNvPr id="25" name="Shape 22"/>
          <p:cNvSpPr/>
          <p:nvPr/>
        </p:nvSpPr>
        <p:spPr>
          <a:xfrm>
            <a:off x="492323" y="5639157"/>
            <a:ext cx="8159353" cy="5357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631031" y="5729764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Elite Concierge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2674620" y="5729764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$58,000/year
(Full-time scheduler)</a:t>
            </a:r>
            <a:endParaRPr lang="en-US" sz="850" dirty="0"/>
          </a:p>
        </p:txBody>
      </p:sp>
      <p:sp>
        <p:nvSpPr>
          <p:cNvPr id="28" name="Text 25"/>
          <p:cNvSpPr/>
          <p:nvPr/>
        </p:nvSpPr>
        <p:spPr>
          <a:xfrm>
            <a:off x="4714399" y="5729764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$11,988/year
($999/mo)</a:t>
            </a:r>
            <a:endParaRPr lang="en-US" sz="850" dirty="0"/>
          </a:p>
        </p:txBody>
      </p:sp>
      <p:sp>
        <p:nvSpPr>
          <p:cNvPr id="29" name="Text 26"/>
          <p:cNvSpPr/>
          <p:nvPr/>
        </p:nvSpPr>
        <p:spPr>
          <a:xfrm>
            <a:off x="6754178" y="5729764"/>
            <a:ext cx="175902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$46,012
(79% savings)</a:t>
            </a:r>
            <a:endParaRPr lang="en-US" sz="850" dirty="0"/>
          </a:p>
        </p:txBody>
      </p:sp>
      <p:sp>
        <p:nvSpPr>
          <p:cNvPr id="30" name="Shape 27"/>
          <p:cNvSpPr/>
          <p:nvPr/>
        </p:nvSpPr>
        <p:spPr>
          <a:xfrm>
            <a:off x="492323" y="6174938"/>
            <a:ext cx="8159353" cy="53578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8"/>
          <p:cNvSpPr/>
          <p:nvPr/>
        </p:nvSpPr>
        <p:spPr>
          <a:xfrm>
            <a:off x="631031" y="6265545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Voice AI Receptionist</a:t>
            </a:r>
            <a:endParaRPr lang="en-US" sz="850" dirty="0"/>
          </a:p>
        </p:txBody>
      </p:sp>
      <p:sp>
        <p:nvSpPr>
          <p:cNvPr id="32" name="Text 29"/>
          <p:cNvSpPr/>
          <p:nvPr/>
        </p:nvSpPr>
        <p:spPr>
          <a:xfrm>
            <a:off x="2674620" y="6265545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$45,000/year
(Receptionist)</a:t>
            </a:r>
            <a:endParaRPr lang="en-US" sz="850" dirty="0"/>
          </a:p>
        </p:txBody>
      </p:sp>
      <p:sp>
        <p:nvSpPr>
          <p:cNvPr id="33" name="Text 30"/>
          <p:cNvSpPr/>
          <p:nvPr/>
        </p:nvSpPr>
        <p:spPr>
          <a:xfrm>
            <a:off x="4714399" y="6265545"/>
            <a:ext cx="175521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$7,188/year
($599/mo)</a:t>
            </a:r>
            <a:endParaRPr lang="en-US" sz="850" dirty="0"/>
          </a:p>
        </p:txBody>
      </p:sp>
      <p:sp>
        <p:nvSpPr>
          <p:cNvPr id="34" name="Text 31"/>
          <p:cNvSpPr/>
          <p:nvPr/>
        </p:nvSpPr>
        <p:spPr>
          <a:xfrm>
            <a:off x="6754178" y="6265545"/>
            <a:ext cx="175902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$37,812
(84% savings)</a:t>
            </a:r>
            <a:endParaRPr lang="en-US" sz="850" dirty="0"/>
          </a:p>
        </p:txBody>
      </p:sp>
      <p:sp>
        <p:nvSpPr>
          <p:cNvPr id="35" name="Shape 32"/>
          <p:cNvSpPr/>
          <p:nvPr/>
        </p:nvSpPr>
        <p:spPr>
          <a:xfrm>
            <a:off x="492323" y="6710720"/>
            <a:ext cx="8159353" cy="53578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3"/>
          <p:cNvSpPr/>
          <p:nvPr/>
        </p:nvSpPr>
        <p:spPr>
          <a:xfrm>
            <a:off x="631031" y="6801326"/>
            <a:ext cx="175902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Total Potential</a:t>
            </a:r>
            <a:endParaRPr lang="en-US" sz="850" dirty="0"/>
          </a:p>
        </p:txBody>
      </p:sp>
      <p:sp>
        <p:nvSpPr>
          <p:cNvPr id="37" name="Text 34"/>
          <p:cNvSpPr/>
          <p:nvPr/>
        </p:nvSpPr>
        <p:spPr>
          <a:xfrm>
            <a:off x="2674620" y="6801326"/>
            <a:ext cx="175521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$145,000/year</a:t>
            </a:r>
            <a:endParaRPr lang="en-US" sz="850" dirty="0"/>
          </a:p>
        </p:txBody>
      </p:sp>
      <p:sp>
        <p:nvSpPr>
          <p:cNvPr id="38" name="Text 35"/>
          <p:cNvSpPr/>
          <p:nvPr/>
        </p:nvSpPr>
        <p:spPr>
          <a:xfrm>
            <a:off x="4714399" y="6801326"/>
            <a:ext cx="1755219" cy="177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$26,364/year</a:t>
            </a:r>
            <a:endParaRPr lang="en-US" sz="850" dirty="0"/>
          </a:p>
        </p:txBody>
      </p:sp>
      <p:sp>
        <p:nvSpPr>
          <p:cNvPr id="39" name="Text 36"/>
          <p:cNvSpPr/>
          <p:nvPr/>
        </p:nvSpPr>
        <p:spPr>
          <a:xfrm>
            <a:off x="6754178" y="6801326"/>
            <a:ext cx="1759029" cy="354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$118,636</a:t>
            </a:r>
            <a:r>
              <a:rPr lang="en-US" sz="8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
</a:t>
            </a:r>
            <a:r>
              <a:rPr lang="en-US" sz="850" b="1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(82% savings)</a:t>
            </a:r>
            <a:endParaRPr lang="en-US" sz="850" dirty="0"/>
          </a:p>
        </p:txBody>
      </p:sp>
      <p:sp>
        <p:nvSpPr>
          <p:cNvPr id="40" name="Text 37"/>
          <p:cNvSpPr/>
          <p:nvPr/>
        </p:nvSpPr>
        <p:spPr>
          <a:xfrm>
            <a:off x="484703" y="7409855"/>
            <a:ext cx="81745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Based on average small business salaries, including benefits and operational costs. ROI typically achieved within the first 45 days.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82654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Each Product Replaces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30759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Elite (Chatbot)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Receptionists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Customer Service Reps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Sales Assistants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798808"/>
            <a:ext cx="31734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Elite Concierge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437995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Appointment Setters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82215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Admin Assistants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2643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Personal Assistants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Groves Voice AI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437995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Phone Receptionists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82215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After-Hours Support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264348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Voicemail Staff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7829"/>
            <a:ext cx="66829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Choose Groves AI?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40236"/>
            <a:ext cx="3005495" cy="185749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81218"/>
            <a:ext cx="2879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$7B+ Business Proof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71636"/>
            <a:ext cx="30054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Same tools that built our successful company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2840236"/>
            <a:ext cx="3005614" cy="185749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981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24/7 Availability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39446" y="547163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Never miss opportunities during off-hours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2840236"/>
            <a:ext cx="3005614" cy="18574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98121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Faster Response Times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85221" y="582596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Instant engagement converts more leads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2840236"/>
            <a:ext cx="3005614" cy="185749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98121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Fully Managed Solution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830997" y="5825966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White-labeled and professionally maintained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3150"/>
            <a:ext cx="66461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Book Your Demo Today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5555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Start your journey to dramatic cost savings with these simple steps: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173611"/>
            <a:ext cx="4347567" cy="9072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0604" y="4421029"/>
            <a:ext cx="38939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Schedule a 10-Minute Demo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26577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See Groves AI in action with personalized walkthrough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173611"/>
            <a:ext cx="4347567" cy="907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68171" y="4421029"/>
            <a:ext cx="29059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Review Your Savings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368171" y="491144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Get a detailed breakdown of your cost reduction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173611"/>
            <a:ext cx="4347567" cy="9072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4421029"/>
            <a:ext cx="35129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Custom Implementation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491144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We'll tailor a solution for your specific business needs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793790" y="647354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Visit </a:t>
            </a:r>
            <a:r>
              <a:rPr lang="en-US" sz="1750" u="sng" dirty="0">
                <a:solidFill>
                  <a:srgbClr val="8252E0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grovescapital.com/ai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 to get started today.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Custom</PresentationFormat>
  <Paragraphs>115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Montserrat</vt:lpstr>
      <vt:lpstr>Heebo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Aleyna Groves</cp:lastModifiedBy>
  <cp:revision>1</cp:revision>
  <dcterms:created xsi:type="dcterms:W3CDTF">2025-03-26T00:32:08Z</dcterms:created>
  <dcterms:modified xsi:type="dcterms:W3CDTF">2025-03-26T00:32:34Z</dcterms:modified>
</cp:coreProperties>
</file>